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74" r:id="rId5"/>
    <p:sldId id="275" r:id="rId6"/>
    <p:sldId id="271" r:id="rId7"/>
    <p:sldId id="272" r:id="rId8"/>
    <p:sldId id="261" r:id="rId9"/>
    <p:sldId id="270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669F9-285D-401D-A27D-D584747CA8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C775-76BE-4AD5-B1A2-D42885832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57682-0E7F-4B08-94F0-1B0FC8ED3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A1F91-EC83-4E2D-AEB3-A0420C79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A4423-D039-4175-8963-42126A20A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BDBAB-0096-48A4-91E9-2A43E73A1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471AD-2866-4BBF-9404-44DD0ECE61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6CB21-7ADD-4290-9A97-B3E406DBD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59B5-FB7F-4C29-BE97-08FB60E4C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9F588-1BFA-4994-9452-1A6CCB41A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F7EDA-38B7-4D7A-A1D6-FD45A65E0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3DCFB73-91B1-42B6-9BE1-BF28A7896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96752"/>
            <a:ext cx="6408712" cy="34563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i="1" dirty="0" smtClean="0"/>
              <a:t>Интегрированный урок </a:t>
            </a:r>
            <a:r>
              <a:rPr lang="ru-RU" sz="4000" b="1" i="1" dirty="0" smtClean="0"/>
              <a:t>(русский язык и математика)</a:t>
            </a:r>
            <a:endParaRPr lang="ru-RU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2339975" y="2492375"/>
            <a:ext cx="3455988" cy="1944688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2843213" y="24923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2843213" y="3933825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>
            <a:off x="2339975" y="3933825"/>
            <a:ext cx="503238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339975" y="2997200"/>
            <a:ext cx="295275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051050" y="4365625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200650" y="4389438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775325" y="3670300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555875" y="36449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D</a:t>
            </a:r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24075" y="2636838"/>
            <a:ext cx="32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076825" y="27082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F</a:t>
            </a:r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724525" y="227647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K</a:t>
            </a:r>
            <a:endParaRPr lang="ru-RU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700338" y="2205038"/>
            <a:ext cx="38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M</a:t>
            </a:r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5292725" y="2492375"/>
            <a:ext cx="503238" cy="1944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043608" y="4724950"/>
            <a:ext cx="68405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Arial Narrow" pitchFamily="34" charset="0"/>
              </a:rPr>
              <a:t>Задача </a:t>
            </a:r>
            <a:r>
              <a:rPr lang="ru-RU" sz="2400" b="1" dirty="0">
                <a:latin typeface="Arial Narrow" pitchFamily="34" charset="0"/>
              </a:rPr>
              <a:t>2: В прямоугольнике В</a:t>
            </a:r>
            <a:r>
              <a:rPr lang="en-US" sz="2400" b="1" dirty="0" smtClean="0">
                <a:latin typeface="Arial Narrow" pitchFamily="34" charset="0"/>
              </a:rPr>
              <a:t>CKF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диагональ В</a:t>
            </a:r>
            <a:r>
              <a:rPr lang="en-US" sz="2400" b="1" dirty="0">
                <a:latin typeface="Arial Narrow" pitchFamily="34" charset="0"/>
              </a:rPr>
              <a:t>K</a:t>
            </a:r>
            <a:r>
              <a:rPr lang="ru-RU" sz="2400" b="1" dirty="0">
                <a:latin typeface="Arial Narrow" pitchFamily="34" charset="0"/>
              </a:rPr>
              <a:t> равна 18см, сторона ВС равна 9см. Найти угол </a:t>
            </a:r>
            <a:r>
              <a:rPr lang="en-US" sz="2400" b="1" dirty="0">
                <a:latin typeface="Arial Narrow" pitchFamily="34" charset="0"/>
              </a:rPr>
              <a:t>K</a:t>
            </a:r>
            <a:r>
              <a:rPr lang="ru-RU" sz="2400" b="1" dirty="0">
                <a:latin typeface="Arial Narrow" pitchFamily="34" charset="0"/>
              </a:rPr>
              <a:t>В</a:t>
            </a:r>
            <a:r>
              <a:rPr lang="en-US" sz="2400" b="1" dirty="0">
                <a:latin typeface="Arial Narrow" pitchFamily="34" charset="0"/>
              </a:rPr>
              <a:t>F</a:t>
            </a:r>
            <a:r>
              <a:rPr lang="ru-RU" sz="2400" b="1" dirty="0">
                <a:latin typeface="Arial Narrow" pitchFamily="34" charset="0"/>
              </a:rPr>
              <a:t>.</a:t>
            </a:r>
          </a:p>
          <a:p>
            <a:pPr eaLnBrk="1" hangingPunct="1"/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2687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Задача 1: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В прямоугольнике </a:t>
            </a:r>
            <a:r>
              <a:rPr lang="en-US" sz="2400" b="1" dirty="0" smtClean="0">
                <a:latin typeface="Arial Narrow" pitchFamily="34" charset="0"/>
              </a:rPr>
              <a:t>ABFE</a:t>
            </a:r>
            <a:r>
              <a:rPr lang="ru-RU" sz="2400" b="1" dirty="0" smtClean="0">
                <a:latin typeface="Arial Narrow" pitchFamily="34" charset="0"/>
              </a:rPr>
              <a:t> диагональ </a:t>
            </a:r>
            <a:r>
              <a:rPr lang="en-US" sz="2400" b="1" dirty="0" smtClean="0">
                <a:latin typeface="Arial Narrow" pitchFamily="34" charset="0"/>
              </a:rPr>
              <a:t>BE</a:t>
            </a:r>
            <a:r>
              <a:rPr lang="ru-RU" sz="2400" b="1" dirty="0" smtClean="0">
                <a:latin typeface="Arial Narrow" pitchFamily="34" charset="0"/>
              </a:rPr>
              <a:t> равна 24 см, а угол </a:t>
            </a:r>
            <a:r>
              <a:rPr lang="en-US" sz="2400" b="1" dirty="0" smtClean="0">
                <a:latin typeface="Arial Narrow" pitchFamily="34" charset="0"/>
              </a:rPr>
              <a:t>AEB</a:t>
            </a:r>
            <a:r>
              <a:rPr lang="ru-RU" sz="2400" b="1" dirty="0" smtClean="0">
                <a:latin typeface="Arial Narrow" pitchFamily="34" charset="0"/>
              </a:rPr>
              <a:t> равен 60˚. Найти </a:t>
            </a:r>
            <a:r>
              <a:rPr lang="en-US" sz="2400" b="1" dirty="0" smtClean="0">
                <a:latin typeface="Arial Narrow" pitchFamily="34" charset="0"/>
              </a:rPr>
              <a:t>BF</a:t>
            </a:r>
            <a:r>
              <a:rPr lang="ru-RU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  <p:bldP spid="11277" grpId="0"/>
      <p:bldP spid="11278" grpId="0"/>
      <p:bldP spid="11279" grpId="0"/>
      <p:bldP spid="11280" grpId="0"/>
      <p:bldP spid="11280" grpId="1"/>
      <p:bldP spid="11281" grpId="0"/>
      <p:bldP spid="11283" grpId="0"/>
      <p:bldP spid="11284" grpId="0"/>
      <p:bldP spid="11285" grpId="0" animBg="1"/>
      <p:bldP spid="1128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052736"/>
            <a:ext cx="6870700" cy="109537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Домашнее задание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48880"/>
            <a:ext cx="7344816" cy="3240360"/>
          </a:xfrm>
        </p:spPr>
        <p:txBody>
          <a:bodyPr>
            <a:normAutofit fontScale="92500" lnSpcReduction="10000"/>
          </a:bodyPr>
          <a:lstStyle/>
          <a:p>
            <a:pPr marL="6858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800" dirty="0" smtClean="0"/>
              <a:t>Приведите пример теоремы из учебника геометрии, которая сформулирована в виде сложного предложения с подчинительным союзом </a:t>
            </a:r>
            <a:r>
              <a:rPr lang="ru-RU" sz="2800" b="1" i="1" dirty="0" smtClean="0"/>
              <a:t>если</a:t>
            </a:r>
            <a:r>
              <a:rPr lang="ru-RU" sz="2800" dirty="0" smtClean="0"/>
              <a:t>. </a:t>
            </a:r>
            <a:endParaRPr lang="ru-RU" sz="2800" dirty="0"/>
          </a:p>
          <a:p>
            <a:pPr marL="6858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800" dirty="0" smtClean="0"/>
              <a:t>Спишите предложение,  выполните его синтаксический разбор. </a:t>
            </a:r>
            <a:endParaRPr lang="ru-RU" sz="2800" dirty="0"/>
          </a:p>
          <a:p>
            <a:pPr marL="6858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800" dirty="0" smtClean="0"/>
              <a:t>Найдите слова, которые являются  терминами.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556792"/>
            <a:ext cx="6400800" cy="392960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8800" b="1" dirty="0" smtClean="0">
                <a:solidFill>
                  <a:schemeClr val="tx2"/>
                </a:solidFill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8219" y="858838"/>
            <a:ext cx="6870700" cy="79216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Тема урока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31913" y="1651000"/>
            <a:ext cx="1350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слов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68538" y="4675188"/>
            <a:ext cx="876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без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16013" y="3235325"/>
            <a:ext cx="2805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грамматики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588125" y="3498850"/>
            <a:ext cx="827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не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92725" y="4603750"/>
            <a:ext cx="2773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математике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56325" y="1724025"/>
            <a:ext cx="47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и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924300" y="2349500"/>
            <a:ext cx="1116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/>
              <a:t>учат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11413" y="45815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42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47813" y="14843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56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156325" y="16287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88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103438" y="30940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90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588125" y="3429000"/>
            <a:ext cx="56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143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140200" y="2205038"/>
            <a:ext cx="566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154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300788" y="4437063"/>
            <a:ext cx="53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80728"/>
            <a:ext cx="6870700" cy="10795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Тема урока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6600" smtClean="0"/>
              <a:t>Без слов и грамматики не учат математике.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 smtClean="0"/>
              <a:t>1. </a:t>
            </a:r>
            <a:r>
              <a:rPr lang="ru-RU" dirty="0"/>
              <a:t>Общее начало двух лучей, образующих угол, называется... </a:t>
            </a:r>
            <a:r>
              <a:rPr lang="ru-RU" dirty="0" smtClean="0"/>
              <a:t> </a:t>
            </a:r>
          </a:p>
          <a:p>
            <a:pPr indent="0">
              <a:buNone/>
            </a:pPr>
            <a:r>
              <a:rPr lang="ru-RU" b="1" dirty="0" smtClean="0"/>
              <a:t>2. </a:t>
            </a:r>
            <a:r>
              <a:rPr lang="ru-RU" dirty="0"/>
              <a:t>Прибор, </a:t>
            </a:r>
            <a:r>
              <a:rPr lang="ru-RU" dirty="0" smtClean="0"/>
              <a:t>используемый </a:t>
            </a:r>
            <a:r>
              <a:rPr lang="ru-RU" dirty="0"/>
              <a:t>для измерения углов.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/>
              <a:t>3. </a:t>
            </a:r>
            <a:r>
              <a:rPr lang="ru-RU" dirty="0"/>
              <a:t>Сумма длин всех сторон некоторой фигуры.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/>
              <a:t>4. </a:t>
            </a:r>
            <a:r>
              <a:rPr lang="ru-RU" dirty="0"/>
              <a:t>Отрезок, проведённый из данной точки к данной прямой под прямым углом.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/>
              <a:t>5. </a:t>
            </a:r>
            <a:r>
              <a:rPr lang="ru-RU" dirty="0"/>
              <a:t>Луч, исходящий из вершины  угла  и делящий его на два равных угла.</a:t>
            </a:r>
          </a:p>
          <a:p>
            <a:pPr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Терминологический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60840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 smtClean="0"/>
              <a:t>6. </a:t>
            </a:r>
            <a:r>
              <a:rPr lang="ru-RU" dirty="0" smtClean="0"/>
              <a:t>Прибор, используемый для построения углов на местности.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7. </a:t>
            </a:r>
            <a:r>
              <a:rPr lang="ru-RU" dirty="0"/>
              <a:t>Отрезок, соединяющий вершину треугольника с серединой противоположной стороны.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8. </a:t>
            </a:r>
            <a:r>
              <a:rPr lang="ru-RU" dirty="0"/>
              <a:t>Как называется треугольник, у которого две стороны равны</a:t>
            </a:r>
            <a:r>
              <a:rPr lang="ru-RU" dirty="0" smtClean="0"/>
              <a:t>?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9. </a:t>
            </a:r>
            <a:r>
              <a:rPr lang="ru-RU" dirty="0"/>
              <a:t>Хорда, проходящая через центр окружности. </a:t>
            </a:r>
            <a:endParaRPr lang="ru-RU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10. </a:t>
            </a:r>
            <a:r>
              <a:rPr lang="ru-RU" dirty="0"/>
              <a:t>Как называются две прямые на плоскости, если они не </a:t>
            </a:r>
            <a:r>
              <a:rPr lang="ru-RU" dirty="0" smtClean="0"/>
              <a:t>пересекаются</a:t>
            </a:r>
            <a:r>
              <a:rPr lang="ru-RU" dirty="0"/>
              <a:t>? </a:t>
            </a:r>
            <a:endParaRPr lang="ru-RU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281537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b="1" dirty="0" smtClean="0"/>
              <a:t>1. </a:t>
            </a:r>
            <a:r>
              <a:rPr lang="ru-RU" dirty="0"/>
              <a:t>Общее начало двух лучей, образующих угол, называется... </a:t>
            </a:r>
            <a:r>
              <a:rPr lang="ru-RU" dirty="0" smtClean="0"/>
              <a:t>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Вершина</a:t>
            </a:r>
            <a:endParaRPr lang="ru-RU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ru-RU" b="1" dirty="0" smtClean="0"/>
              <a:t>2. </a:t>
            </a:r>
            <a:r>
              <a:rPr lang="ru-RU" dirty="0"/>
              <a:t>Прибор, </a:t>
            </a:r>
            <a:r>
              <a:rPr lang="ru-RU" dirty="0" smtClean="0"/>
              <a:t>используемый </a:t>
            </a:r>
            <a:r>
              <a:rPr lang="ru-RU" dirty="0"/>
              <a:t>для измерения углов.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Транспортир</a:t>
            </a:r>
          </a:p>
          <a:p>
            <a:pPr indent="0">
              <a:buNone/>
            </a:pPr>
            <a:r>
              <a:rPr lang="ru-RU" b="1" dirty="0" smtClean="0"/>
              <a:t>3. </a:t>
            </a:r>
            <a:r>
              <a:rPr lang="ru-RU" dirty="0"/>
              <a:t>Сумма длин всех сторон некоторой фигуры.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Периметр</a:t>
            </a:r>
            <a:endParaRPr lang="ru-RU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ru-RU" b="1" dirty="0" smtClean="0"/>
              <a:t>4. </a:t>
            </a:r>
            <a:r>
              <a:rPr lang="ru-RU" dirty="0"/>
              <a:t>Отрезок, проведённый из данной точки к данной прямой под прямым углом.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Перпендикуляр</a:t>
            </a:r>
          </a:p>
          <a:p>
            <a:pPr indent="0">
              <a:buNone/>
            </a:pPr>
            <a:r>
              <a:rPr lang="ru-RU" b="1" dirty="0" smtClean="0"/>
              <a:t>5. </a:t>
            </a:r>
            <a:r>
              <a:rPr lang="ru-RU" dirty="0"/>
              <a:t>Луч, исходящий из вершины  угла  и делящий его на два равных угла.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Биссектриса</a:t>
            </a:r>
          </a:p>
          <a:p>
            <a:pPr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Терминологический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60840" cy="345638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b="1" dirty="0" smtClean="0"/>
              <a:t>6. </a:t>
            </a:r>
            <a:r>
              <a:rPr lang="ru-RU" dirty="0" smtClean="0"/>
              <a:t>Прибор, используемый для построения углов на местности.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Астролябия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7. </a:t>
            </a:r>
            <a:r>
              <a:rPr lang="ru-RU" dirty="0"/>
              <a:t>Отрезок, соединяющий вершину треугольника с серединой противоположной стороны.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Медиана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8. </a:t>
            </a:r>
            <a:r>
              <a:rPr lang="ru-RU" dirty="0"/>
              <a:t>Как называется треугольник, у которого две стороны равны</a:t>
            </a:r>
            <a:r>
              <a:rPr lang="ru-RU" dirty="0" smtClean="0"/>
              <a:t>?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Равнобедренный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9. </a:t>
            </a:r>
            <a:r>
              <a:rPr lang="ru-RU" dirty="0"/>
              <a:t>Хорда, проходящая через центр окружности. 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Диаметр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10. </a:t>
            </a:r>
            <a:r>
              <a:rPr lang="ru-RU" dirty="0"/>
              <a:t>Как называются две прямые на плоскости, если они не </a:t>
            </a:r>
            <a:r>
              <a:rPr lang="ru-RU" dirty="0" smtClean="0"/>
              <a:t>пересекаются</a:t>
            </a:r>
            <a:r>
              <a:rPr lang="ru-RU" dirty="0"/>
              <a:t>? </a:t>
            </a:r>
            <a:endParaRPr lang="ru-RU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Параллельные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2843213" y="2636838"/>
            <a:ext cx="3455987" cy="1944687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3348038" y="26368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348038" y="40767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2843213" y="4076700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Oval 9"/>
          <p:cNvSpPr>
            <a:spLocks noChangeArrowheads="1"/>
          </p:cNvSpPr>
          <p:nvPr/>
        </p:nvSpPr>
        <p:spPr bwMode="auto">
          <a:xfrm>
            <a:off x="4211638" y="2852738"/>
            <a:ext cx="6477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4572000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5003800" y="2349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 flipH="1">
            <a:off x="4572000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5056188" y="2012950"/>
            <a:ext cx="430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на</a:t>
            </a:r>
          </a:p>
        </p:txBody>
      </p:sp>
      <p:sp>
        <p:nvSpPr>
          <p:cNvPr id="7179" name="Oval 14"/>
          <p:cNvSpPr>
            <a:spLocks noChangeArrowheads="1"/>
          </p:cNvSpPr>
          <p:nvPr/>
        </p:nvSpPr>
        <p:spPr bwMode="auto">
          <a:xfrm>
            <a:off x="4500563" y="364490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7180" name="Oval 16"/>
          <p:cNvSpPr>
            <a:spLocks noChangeArrowheads="1"/>
          </p:cNvSpPr>
          <p:nvPr/>
        </p:nvSpPr>
        <p:spPr bwMode="auto">
          <a:xfrm>
            <a:off x="3995738" y="4221163"/>
            <a:ext cx="5762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под</a:t>
            </a:r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>
            <a:off x="341947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9"/>
          <p:cNvSpPr>
            <a:spLocks noChangeShapeType="1"/>
          </p:cNvSpPr>
          <p:nvPr/>
        </p:nvSpPr>
        <p:spPr bwMode="auto">
          <a:xfrm flipV="1">
            <a:off x="4211638" y="458152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3492500" y="4797425"/>
            <a:ext cx="454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до</a:t>
            </a:r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auto">
          <a:xfrm>
            <a:off x="4211638" y="54451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 flipV="1">
            <a:off x="4859338" y="4941888"/>
            <a:ext cx="2174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4211638" y="5157788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</a:t>
            </a: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2124075" y="40767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 flipV="1">
            <a:off x="3059113" y="3860800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 flipV="1">
            <a:off x="3203575" y="2492375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2176463" y="3741738"/>
            <a:ext cx="87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сквозь</a:t>
            </a:r>
          </a:p>
        </p:txBody>
      </p:sp>
      <p:sp>
        <p:nvSpPr>
          <p:cNvPr id="7191" name="Line 29"/>
          <p:cNvSpPr>
            <a:spLocks noChangeShapeType="1"/>
          </p:cNvSpPr>
          <p:nvPr/>
        </p:nvSpPr>
        <p:spPr bwMode="auto">
          <a:xfrm flipH="1">
            <a:off x="2339975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Text Box 30"/>
          <p:cNvSpPr txBox="1">
            <a:spLocks noChangeArrowheads="1"/>
          </p:cNvSpPr>
          <p:nvPr/>
        </p:nvSpPr>
        <p:spPr bwMode="auto">
          <a:xfrm>
            <a:off x="2392363" y="2589213"/>
            <a:ext cx="30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193" name="Line 31"/>
          <p:cNvSpPr>
            <a:spLocks noChangeShapeType="1"/>
          </p:cNvSpPr>
          <p:nvPr/>
        </p:nvSpPr>
        <p:spPr bwMode="auto">
          <a:xfrm>
            <a:off x="5651500" y="4292600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Line 34"/>
          <p:cNvSpPr>
            <a:spLocks noChangeShapeType="1"/>
          </p:cNvSpPr>
          <p:nvPr/>
        </p:nvSpPr>
        <p:spPr bwMode="auto">
          <a:xfrm>
            <a:off x="6443663" y="44370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Line 35"/>
          <p:cNvSpPr>
            <a:spLocks noChangeShapeType="1"/>
          </p:cNvSpPr>
          <p:nvPr/>
        </p:nvSpPr>
        <p:spPr bwMode="auto">
          <a:xfrm>
            <a:off x="6011863" y="4365625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Text Box 36"/>
          <p:cNvSpPr txBox="1">
            <a:spLocks noChangeArrowheads="1"/>
          </p:cNvSpPr>
          <p:nvPr/>
        </p:nvSpPr>
        <p:spPr bwMode="auto">
          <a:xfrm>
            <a:off x="6443663" y="4149725"/>
            <a:ext cx="94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из-под</a:t>
            </a:r>
          </a:p>
        </p:txBody>
      </p:sp>
      <p:sp>
        <p:nvSpPr>
          <p:cNvPr id="7197" name="Line 37"/>
          <p:cNvSpPr>
            <a:spLocks noChangeShapeType="1"/>
          </p:cNvSpPr>
          <p:nvPr/>
        </p:nvSpPr>
        <p:spPr bwMode="auto">
          <a:xfrm>
            <a:off x="241141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Line 38"/>
          <p:cNvSpPr>
            <a:spLocks noChangeShapeType="1"/>
          </p:cNvSpPr>
          <p:nvPr/>
        </p:nvSpPr>
        <p:spPr bwMode="auto">
          <a:xfrm>
            <a:off x="2987675" y="249237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Line 39"/>
          <p:cNvSpPr>
            <a:spLocks noChangeShapeType="1"/>
          </p:cNvSpPr>
          <p:nvPr/>
        </p:nvSpPr>
        <p:spPr bwMode="auto">
          <a:xfrm>
            <a:off x="3492500" y="28527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Text Box 40"/>
          <p:cNvSpPr txBox="1">
            <a:spLocks noChangeArrowheads="1"/>
          </p:cNvSpPr>
          <p:nvPr/>
        </p:nvSpPr>
        <p:spPr bwMode="auto">
          <a:xfrm>
            <a:off x="2392363" y="2157413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по</a:t>
            </a:r>
          </a:p>
        </p:txBody>
      </p:sp>
      <p:sp>
        <p:nvSpPr>
          <p:cNvPr id="7201" name="Text Box 41"/>
          <p:cNvSpPr txBox="1">
            <a:spLocks noChangeArrowheads="1"/>
          </p:cNvSpPr>
          <p:nvPr/>
        </p:nvSpPr>
        <p:spPr bwMode="auto">
          <a:xfrm>
            <a:off x="1476375" y="2924175"/>
            <a:ext cx="8493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около</a:t>
            </a:r>
          </a:p>
          <a:p>
            <a:pPr eaLnBrk="1" hangingPunct="1"/>
            <a:r>
              <a:rPr lang="ru-RU"/>
              <a:t>у</a:t>
            </a:r>
          </a:p>
          <a:p>
            <a:pPr eaLnBrk="1" hangingPunct="1"/>
            <a:r>
              <a:rPr lang="ru-RU"/>
              <a:t>близ</a:t>
            </a:r>
          </a:p>
        </p:txBody>
      </p:sp>
      <p:sp>
        <p:nvSpPr>
          <p:cNvPr id="7202" name="Oval 42"/>
          <p:cNvSpPr>
            <a:spLocks noChangeArrowheads="1"/>
          </p:cNvSpPr>
          <p:nvPr/>
        </p:nvSpPr>
        <p:spPr bwMode="auto">
          <a:xfrm>
            <a:off x="5292725" y="3284538"/>
            <a:ext cx="50323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</a:t>
            </a:r>
          </a:p>
        </p:txBody>
      </p:sp>
      <p:sp>
        <p:nvSpPr>
          <p:cNvPr id="7203" name="Line 43"/>
          <p:cNvSpPr>
            <a:spLocks noChangeShapeType="1"/>
          </p:cNvSpPr>
          <p:nvPr/>
        </p:nvSpPr>
        <p:spPr bwMode="auto">
          <a:xfrm flipH="1">
            <a:off x="6300788" y="34290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Line 44"/>
          <p:cNvSpPr>
            <a:spLocks noChangeShapeType="1"/>
          </p:cNvSpPr>
          <p:nvPr/>
        </p:nvSpPr>
        <p:spPr bwMode="auto">
          <a:xfrm flipH="1">
            <a:off x="5580063" y="34290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Line 46"/>
          <p:cNvSpPr>
            <a:spLocks noChangeShapeType="1"/>
          </p:cNvSpPr>
          <p:nvPr/>
        </p:nvSpPr>
        <p:spPr bwMode="auto">
          <a:xfrm flipV="1">
            <a:off x="5580063" y="3068638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Line 47"/>
          <p:cNvSpPr>
            <a:spLocks noChangeShapeType="1"/>
          </p:cNvSpPr>
          <p:nvPr/>
        </p:nvSpPr>
        <p:spPr bwMode="auto">
          <a:xfrm>
            <a:off x="6300788" y="30686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Text Box 48"/>
          <p:cNvSpPr txBox="1">
            <a:spLocks noChangeArrowheads="1"/>
          </p:cNvSpPr>
          <p:nvPr/>
        </p:nvSpPr>
        <p:spPr bwMode="auto">
          <a:xfrm>
            <a:off x="6227763" y="27082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из-за</a:t>
            </a:r>
          </a:p>
        </p:txBody>
      </p:sp>
      <p:sp>
        <p:nvSpPr>
          <p:cNvPr id="7208" name="Line 50"/>
          <p:cNvSpPr>
            <a:spLocks noChangeShapeType="1"/>
          </p:cNvSpPr>
          <p:nvPr/>
        </p:nvSpPr>
        <p:spPr bwMode="auto">
          <a:xfrm>
            <a:off x="4859338" y="37893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Line 51"/>
          <p:cNvSpPr>
            <a:spLocks noChangeShapeType="1"/>
          </p:cNvSpPr>
          <p:nvPr/>
        </p:nvSpPr>
        <p:spPr bwMode="auto">
          <a:xfrm>
            <a:off x="6084888" y="3789363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0" name="Text Box 52"/>
          <p:cNvSpPr txBox="1">
            <a:spLocks noChangeArrowheads="1"/>
          </p:cNvSpPr>
          <p:nvPr/>
        </p:nvSpPr>
        <p:spPr bwMode="auto">
          <a:xfrm>
            <a:off x="6372225" y="350043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из</a:t>
            </a:r>
          </a:p>
        </p:txBody>
      </p:sp>
      <p:sp>
        <p:nvSpPr>
          <p:cNvPr id="7211" name="Text Box 53"/>
          <p:cNvSpPr txBox="1">
            <a:spLocks noChangeArrowheads="1"/>
          </p:cNvSpPr>
          <p:nvPr/>
        </p:nvSpPr>
        <p:spPr bwMode="auto">
          <a:xfrm>
            <a:off x="6443663" y="3141663"/>
            <a:ext cx="401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за</a:t>
            </a:r>
          </a:p>
        </p:txBody>
      </p:sp>
      <p:sp>
        <p:nvSpPr>
          <p:cNvPr id="7212" name="Line 54"/>
          <p:cNvSpPr>
            <a:spLocks noChangeShapeType="1"/>
          </p:cNvSpPr>
          <p:nvPr/>
        </p:nvSpPr>
        <p:spPr bwMode="auto">
          <a:xfrm flipV="1">
            <a:off x="5651500" y="234950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3" name="Text Box 55"/>
          <p:cNvSpPr txBox="1">
            <a:spLocks noChangeArrowheads="1"/>
          </p:cNvSpPr>
          <p:nvPr/>
        </p:nvSpPr>
        <p:spPr bwMode="auto">
          <a:xfrm>
            <a:off x="5919788" y="201295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над</a:t>
            </a:r>
          </a:p>
        </p:txBody>
      </p:sp>
      <p:sp>
        <p:nvSpPr>
          <p:cNvPr id="7214" name="Line 56"/>
          <p:cNvSpPr>
            <a:spLocks noChangeShapeType="1"/>
          </p:cNvSpPr>
          <p:nvPr/>
        </p:nvSpPr>
        <p:spPr bwMode="auto">
          <a:xfrm flipV="1">
            <a:off x="3708400" y="24923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6870700" cy="6033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solidFill>
                  <a:schemeClr val="tx2"/>
                </a:solidFill>
              </a:rPr>
              <a:t>Текст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6962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Книги без собеседника мертвы. Они могут молчать годы и оживают, когда появляется читатель. В отличие от вещей они умеют ощущать печаль и радость, потому что в них вложены страсти. Ещё нас не было на свете, а в книгах уже жили чувства, те самые, которые переживаем мы. Мы только размышляем о жизни, а в книгах уже давно были проложены тропы наших размышлений. В течение всей жизни книги ждут от нас усилия души.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                                      (По </a:t>
            </a:r>
            <a:r>
              <a:rPr lang="ru-RU" sz="2800" dirty="0" err="1" smtClean="0"/>
              <a:t>Л.Лиходееву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582</TotalTime>
  <Words>492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Интегрированный урок (русский язык и математика)</vt:lpstr>
      <vt:lpstr> Тема урока</vt:lpstr>
      <vt:lpstr>Тема урока</vt:lpstr>
      <vt:lpstr>Терминологический диктант</vt:lpstr>
      <vt:lpstr>Терминологический диктант</vt:lpstr>
      <vt:lpstr>Терминологический диктант</vt:lpstr>
      <vt:lpstr>Терминологический диктант</vt:lpstr>
      <vt:lpstr>Слайд 8</vt:lpstr>
      <vt:lpstr>Текст</vt:lpstr>
      <vt:lpstr>Слайд 10</vt:lpstr>
      <vt:lpstr>Домашнее задание</vt:lpstr>
      <vt:lpstr>Слайд 12</vt:lpstr>
    </vt:vector>
  </TitlesOfParts>
  <Company>User's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русскому языку и математике.</dc:title>
  <dc:creator>User</dc:creator>
  <cp:lastModifiedBy>kseniy</cp:lastModifiedBy>
  <cp:revision>19</cp:revision>
  <dcterms:created xsi:type="dcterms:W3CDTF">2012-04-02T12:35:32Z</dcterms:created>
  <dcterms:modified xsi:type="dcterms:W3CDTF">2014-04-06T16:46:43Z</dcterms:modified>
</cp:coreProperties>
</file>